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256" r:id="rId2"/>
    <p:sldId id="333" r:id="rId3"/>
    <p:sldId id="385" r:id="rId4"/>
    <p:sldId id="344" r:id="rId5"/>
    <p:sldId id="355" r:id="rId6"/>
    <p:sldId id="418" r:id="rId7"/>
    <p:sldId id="386" r:id="rId8"/>
    <p:sldId id="370" r:id="rId9"/>
    <p:sldId id="404" r:id="rId10"/>
    <p:sldId id="407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7E79"/>
    <a:srgbClr val="0093CA"/>
    <a:srgbClr val="3534FF"/>
    <a:srgbClr val="F90A0D"/>
    <a:srgbClr val="FB9C3A"/>
    <a:srgbClr val="FFD700"/>
    <a:srgbClr val="3CB371"/>
    <a:srgbClr val="EBC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3"/>
    <p:restoredTop sz="84639"/>
  </p:normalViewPr>
  <p:slideViewPr>
    <p:cSldViewPr snapToGrid="0" snapToObjects="1" showGuides="1">
      <p:cViewPr varScale="1">
        <p:scale>
          <a:sx n="117" d="100"/>
          <a:sy n="117" d="100"/>
        </p:scale>
        <p:origin x="16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2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1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113F5-5100-5E47-A838-F280CEF96AB6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A931D-CE33-5043-AD5D-2A942F5D0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6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9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7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5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3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3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0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41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A931D-CE33-5043-AD5D-2A942F5D01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1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4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1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0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9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3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7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3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CF6EA-902F-734E-98B5-B6C008390A01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BA5F-6189-114F-9F04-13946B061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4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D79-A70C-5A47-93E2-F58B541BF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305685"/>
            <a:ext cx="8686800" cy="2083974"/>
          </a:xfrm>
        </p:spPr>
        <p:txBody>
          <a:bodyPr anchor="t">
            <a:normAutofit/>
          </a:bodyPr>
          <a:lstStyle/>
          <a:p>
            <a:r>
              <a:rPr lang="en-US" sz="44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New York City transit</a:t>
            </a:r>
            <a:endParaRPr lang="en-US" sz="3200" dirty="0">
              <a:latin typeface="Helvetica Light" panose="020B04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B01D7-9E36-8C49-B475-914A5F7F2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3370373"/>
            <a:ext cx="8686800" cy="1665429"/>
          </a:xfrm>
        </p:spPr>
        <p:txBody>
          <a:bodyPr anchor="b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Hannah Lewis</a:t>
            </a:r>
          </a:p>
          <a:p>
            <a:pPr>
              <a:spcBef>
                <a:spcPts val="0"/>
              </a:spcBef>
            </a:pPr>
            <a:endParaRPr lang="en-US" sz="1200" b="1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Metis, July 23, 2021</a:t>
            </a:r>
          </a:p>
        </p:txBody>
      </p:sp>
    </p:spTree>
    <p:extLst>
      <p:ext uri="{BB962C8B-B14F-4D97-AF65-F5344CB8AC3E}">
        <p14:creationId xmlns:p14="http://schemas.microsoft.com/office/powerpoint/2010/main" val="976049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4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113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Outline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1342008"/>
            <a:ext cx="8686800" cy="3371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Motivation</a:t>
            </a:r>
          </a:p>
          <a:p>
            <a:r>
              <a:rPr lang="en-US" sz="2400" dirty="0">
                <a:latin typeface="Helvetica" pitchFamily="2" charset="0"/>
              </a:rPr>
              <a:t>Methods – </a:t>
            </a:r>
            <a:r>
              <a:rPr lang="en-US" sz="2400">
                <a:latin typeface="Helvetica" pitchFamily="2" charset="0"/>
              </a:rPr>
              <a:t>include assumptions</a:t>
            </a:r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Results</a:t>
            </a:r>
          </a:p>
          <a:p>
            <a:r>
              <a:rPr lang="en-US" sz="2400" dirty="0">
                <a:latin typeface="Helvetica" pitchFamily="2" charset="0"/>
              </a:rPr>
              <a:t>Impact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448CB-5584-444A-836F-08632F4D22B8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3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/>
            <a:r>
              <a:rPr lang="en-US" sz="4400" b="1" dirty="0">
                <a:solidFill>
                  <a:schemeClr val="tx1"/>
                </a:solidFill>
                <a:latin typeface="Helvetica" pitchFamily="2" charset="0"/>
              </a:rPr>
              <a:t>Background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186262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CF9EB8-72FE-3847-9DB5-1ADE32F36A19}"/>
              </a:ext>
            </a:extLst>
          </p:cNvPr>
          <p:cNvSpPr/>
          <p:nvPr/>
        </p:nvSpPr>
        <p:spPr>
          <a:xfrm>
            <a:off x="4533936" y="233464"/>
            <a:ext cx="4381461" cy="4373260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4156896" cy="234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500" dirty="0">
                <a:latin typeface="Helvetica" pitchFamily="2" charset="0"/>
              </a:rPr>
              <a:t>Multiple star systems are a common outcome of star formation.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2571750"/>
            <a:ext cx="4156896" cy="2141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Formation via fragmentation</a:t>
            </a:r>
          </a:p>
          <a:p>
            <a:r>
              <a:rPr lang="en-US" sz="2400" dirty="0">
                <a:latin typeface="Helvetica" pitchFamily="2" charset="0"/>
              </a:rPr>
              <a:t>Occurs during the collapse of either a </a:t>
            </a:r>
            <a:r>
              <a:rPr lang="en-US" sz="2400" dirty="0" err="1">
                <a:latin typeface="Helvetica" pitchFamily="2" charset="0"/>
              </a:rPr>
              <a:t>protostellar</a:t>
            </a:r>
            <a:r>
              <a:rPr lang="en-US" sz="2400" dirty="0">
                <a:latin typeface="Helvetica" pitchFamily="2" charset="0"/>
              </a:rPr>
              <a:t> core or a gravitationally unstable disk </a:t>
            </a:r>
            <a:r>
              <a:rPr lang="en-US" sz="1800" dirty="0">
                <a:latin typeface="Helvetica" pitchFamily="2" charset="0"/>
              </a:rPr>
              <a:t>(e.g., </a:t>
            </a:r>
            <a:r>
              <a:rPr lang="en-US" sz="1800" dirty="0" err="1">
                <a:latin typeface="Helvetica" pitchFamily="2" charset="0"/>
              </a:rPr>
              <a:t>Bonnell</a:t>
            </a:r>
            <a:r>
              <a:rPr lang="en-US" sz="1800" dirty="0">
                <a:latin typeface="Helvetica" pitchFamily="2" charset="0"/>
              </a:rPr>
              <a:t> 2001, </a:t>
            </a:r>
            <a:r>
              <a:rPr lang="en-US" sz="1800" dirty="0" err="1">
                <a:latin typeface="Helvetica" pitchFamily="2" charset="0"/>
              </a:rPr>
              <a:t>Tokovinin</a:t>
            </a:r>
            <a:r>
              <a:rPr lang="en-US" sz="1800" dirty="0">
                <a:latin typeface="Helvetica" pitchFamily="2" charset="0"/>
              </a:rPr>
              <a:t> &amp; Moe 2020)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D6DB333-3585-9545-8002-76D9AB8EB4F8}"/>
              </a:ext>
            </a:extLst>
          </p:cNvPr>
          <p:cNvSpPr txBox="1">
            <a:spLocks/>
          </p:cNvSpPr>
          <p:nvPr/>
        </p:nvSpPr>
        <p:spPr>
          <a:xfrm>
            <a:off x="228600" y="3801493"/>
            <a:ext cx="8686800" cy="1241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Background &amp; 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DD898-E782-D841-9396-74DC468C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59" y="344289"/>
            <a:ext cx="4151609" cy="4151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C88B7-833C-B947-809E-B97F7F57801A}"/>
              </a:ext>
            </a:extLst>
          </p:cNvPr>
          <p:cNvSpPr txBox="1"/>
          <p:nvPr/>
        </p:nvSpPr>
        <p:spPr>
          <a:xfrm>
            <a:off x="4648862" y="4145059"/>
            <a:ext cx="415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(Simulation from Bate, </a:t>
            </a:r>
            <a:r>
              <a:rPr lang="en-US" sz="1400" dirty="0" err="1">
                <a:latin typeface="Helvetica Light" panose="020B0403020202020204" pitchFamily="34" charset="0"/>
              </a:rPr>
              <a:t>Bonnell</a:t>
            </a:r>
            <a:r>
              <a:rPr lang="en-US" sz="1400" dirty="0">
                <a:latin typeface="Helvetica Light" panose="020B0403020202020204" pitchFamily="34" charset="0"/>
              </a:rPr>
              <a:t>, &amp; Price 1995)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97492-E62F-4848-A803-B21B0A9C1A07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601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3ED577-5336-304F-8A8C-2D086518F5C9}"/>
              </a:ext>
            </a:extLst>
          </p:cNvPr>
          <p:cNvSpPr/>
          <p:nvPr/>
        </p:nvSpPr>
        <p:spPr>
          <a:xfrm>
            <a:off x="4533936" y="233464"/>
            <a:ext cx="4381461" cy="4373260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6F12D-A3C8-354A-84E1-87650A72C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79" t="24296" r="17281" b="24345"/>
          <a:stretch/>
        </p:blipFill>
        <p:spPr>
          <a:xfrm>
            <a:off x="4648859" y="311856"/>
            <a:ext cx="4151609" cy="421647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0"/>
            <a:ext cx="4156896" cy="234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500" dirty="0">
                <a:latin typeface="Helvetica" pitchFamily="2" charset="0"/>
              </a:rPr>
              <a:t>Fragmentation forms wide binaries, separations &gt;10 AU (periods ≳20 years)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2571750"/>
            <a:ext cx="4156896" cy="2141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Binaries are frequently observed with periods as short as a few hours.</a:t>
            </a:r>
          </a:p>
          <a:p>
            <a:r>
              <a:rPr lang="en-US" sz="2400" dirty="0">
                <a:latin typeface="Helvetica" pitchFamily="2" charset="0"/>
              </a:rPr>
              <a:t>Companions must have migrated inward after formation </a:t>
            </a:r>
            <a:r>
              <a:rPr lang="en-US" sz="1800" dirty="0">
                <a:latin typeface="Helvetica" pitchFamily="2" charset="0"/>
              </a:rPr>
              <a:t>(e.g., Bate et al. 2002).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D6DB333-3585-9545-8002-76D9AB8EB4F8}"/>
              </a:ext>
            </a:extLst>
          </p:cNvPr>
          <p:cNvSpPr txBox="1">
            <a:spLocks/>
          </p:cNvSpPr>
          <p:nvPr/>
        </p:nvSpPr>
        <p:spPr>
          <a:xfrm>
            <a:off x="228600" y="3801493"/>
            <a:ext cx="8686800" cy="1241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Background &amp;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CF72D-0E08-AB43-B3CC-5E186BEBF236}"/>
              </a:ext>
            </a:extLst>
          </p:cNvPr>
          <p:cNvSpPr txBox="1"/>
          <p:nvPr/>
        </p:nvSpPr>
        <p:spPr>
          <a:xfrm>
            <a:off x="4648862" y="4145059"/>
            <a:ext cx="415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(Simulation from Bate, </a:t>
            </a:r>
            <a:r>
              <a:rPr lang="en-US" sz="1400" dirty="0" err="1">
                <a:latin typeface="Helvetica Light" panose="020B0403020202020204" pitchFamily="34" charset="0"/>
              </a:rPr>
              <a:t>Bonnell</a:t>
            </a:r>
            <a:r>
              <a:rPr lang="en-US" sz="1400" dirty="0">
                <a:latin typeface="Helvetica Light" panose="020B0403020202020204" pitchFamily="34" charset="0"/>
              </a:rPr>
              <a:t>, &amp; Price 1995)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A92A668A-1DD7-2443-8E1A-6328FF56887C}"/>
              </a:ext>
            </a:extLst>
          </p:cNvPr>
          <p:cNvSpPr/>
          <p:nvPr/>
        </p:nvSpPr>
        <p:spPr>
          <a:xfrm>
            <a:off x="7030720" y="1513840"/>
            <a:ext cx="152400" cy="1851711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C33A8-5F0C-6D4F-BFB5-D17DF71D7A86}"/>
              </a:ext>
            </a:extLst>
          </p:cNvPr>
          <p:cNvSpPr txBox="1"/>
          <p:nvPr/>
        </p:nvSpPr>
        <p:spPr>
          <a:xfrm>
            <a:off x="7156930" y="2387084"/>
            <a:ext cx="121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~10</a:t>
            </a:r>
            <a:r>
              <a:rPr lang="en-US" baseline="30000" dirty="0">
                <a:latin typeface="Helvetica" pitchFamily="2" charset="0"/>
              </a:rPr>
              <a:t>3</a:t>
            </a:r>
            <a:r>
              <a:rPr lang="en-US" dirty="0">
                <a:latin typeface="Helvetica" pitchFamily="2" charset="0"/>
              </a:rPr>
              <a:t> AU</a:t>
            </a: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6BB22C5A-B01E-954C-8DEE-F91012F66D15}"/>
              </a:ext>
            </a:extLst>
          </p:cNvPr>
          <p:cNvSpPr/>
          <p:nvPr/>
        </p:nvSpPr>
        <p:spPr>
          <a:xfrm rot="10800000">
            <a:off x="6648463" y="3190954"/>
            <a:ext cx="118894" cy="276145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B335C-5523-2541-ADF0-D64D894B4A46}"/>
              </a:ext>
            </a:extLst>
          </p:cNvPr>
          <p:cNvSpPr txBox="1"/>
          <p:nvPr/>
        </p:nvSpPr>
        <p:spPr>
          <a:xfrm>
            <a:off x="5496500" y="3180885"/>
            <a:ext cx="121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~100 AU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9F34D-44E7-5F41-BA2F-505EB17F9B30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7641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38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Formation and evolution mechanisms depend on environmental factors.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1608880"/>
            <a:ext cx="8686800" cy="3104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The fraction of stars in multiple systems, or “multiplicity,” is anticorrelated with both stellar density </a:t>
            </a:r>
            <a:r>
              <a:rPr lang="en-US" sz="1800" dirty="0">
                <a:latin typeface="Helvetica" pitchFamily="2" charset="0"/>
              </a:rPr>
              <a:t>(e.g., </a:t>
            </a:r>
            <a:r>
              <a:rPr lang="en-US" sz="1800" dirty="0" err="1">
                <a:latin typeface="Helvetica" pitchFamily="2" charset="0"/>
              </a:rPr>
              <a:t>Luhman</a:t>
            </a:r>
            <a:r>
              <a:rPr lang="en-US" sz="1800" dirty="0">
                <a:latin typeface="Helvetica" pitchFamily="2" charset="0"/>
              </a:rPr>
              <a:t> et al. 2005, </a:t>
            </a:r>
            <a:r>
              <a:rPr lang="en-US" sz="1800" dirty="0" err="1">
                <a:latin typeface="Helvetica" pitchFamily="2" charset="0"/>
              </a:rPr>
              <a:t>Duchêne</a:t>
            </a:r>
            <a:r>
              <a:rPr lang="en-US" sz="1800" dirty="0">
                <a:latin typeface="Helvetica" pitchFamily="2" charset="0"/>
              </a:rPr>
              <a:t> 1999) </a:t>
            </a:r>
            <a:r>
              <a:rPr lang="en-US" sz="2400" dirty="0">
                <a:latin typeface="Helvetica" pitchFamily="2" charset="0"/>
              </a:rPr>
              <a:t>and metallicity </a:t>
            </a:r>
            <a:r>
              <a:rPr lang="en-US" sz="1800" dirty="0">
                <a:latin typeface="Helvetica" pitchFamily="2" charset="0"/>
              </a:rPr>
              <a:t>(e.g., Machida et al. 2009, </a:t>
            </a:r>
            <a:r>
              <a:rPr lang="en-US" sz="1800" dirty="0" err="1">
                <a:latin typeface="Helvetica" pitchFamily="2" charset="0"/>
              </a:rPr>
              <a:t>Badenes</a:t>
            </a:r>
            <a:r>
              <a:rPr lang="en-US" sz="1800" dirty="0">
                <a:latin typeface="Helvetica" pitchFamily="2" charset="0"/>
              </a:rPr>
              <a:t> et al. 2018)</a:t>
            </a:r>
            <a:r>
              <a:rPr lang="en-US" sz="2400" dirty="0">
                <a:latin typeface="Helvetica" pitchFamily="2" charset="0"/>
              </a:rPr>
              <a:t>.</a:t>
            </a: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A3CB5BC-807B-C045-9D85-662725F52387}"/>
              </a:ext>
            </a:extLst>
          </p:cNvPr>
          <p:cNvSpPr txBox="1">
            <a:spLocks/>
          </p:cNvSpPr>
          <p:nvPr/>
        </p:nvSpPr>
        <p:spPr>
          <a:xfrm>
            <a:off x="228600" y="3801493"/>
            <a:ext cx="8686800" cy="1241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6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Background &amp; 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56A23-C35F-0C40-8D8C-4AAC0A01FD7B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3090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/>
            <a:r>
              <a:rPr lang="en-US" sz="4400" b="1" dirty="0">
                <a:solidFill>
                  <a:schemeClr val="tx1"/>
                </a:solidFill>
                <a:latin typeface="Helvetica" pitchFamily="2" charset="0"/>
              </a:rPr>
              <a:t>Intro to APOGEE</a:t>
            </a:r>
          </a:p>
        </p:txBody>
      </p:sp>
    </p:spTree>
    <p:extLst>
      <p:ext uri="{BB962C8B-B14F-4D97-AF65-F5344CB8AC3E}">
        <p14:creationId xmlns:p14="http://schemas.microsoft.com/office/powerpoint/2010/main" val="87469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5454FF-0695-9148-A49C-92DE0AF4D0B7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86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Large, multi-epoch, high resolution spectroscopic surveys are required to constrain properties of binaries.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29D289-17A2-164F-A901-0017B0501DB0}"/>
              </a:ext>
            </a:extLst>
          </p:cNvPr>
          <p:cNvSpPr/>
          <p:nvPr/>
        </p:nvSpPr>
        <p:spPr>
          <a:xfrm>
            <a:off x="228601" y="228602"/>
            <a:ext cx="8686800" cy="4686298"/>
          </a:xfrm>
          <a:prstGeom prst="roundRect">
            <a:avLst>
              <a:gd name="adj" fmla="val 3434"/>
            </a:avLst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/>
            <a:r>
              <a:rPr lang="en-US" sz="4400" b="1" dirty="0">
                <a:solidFill>
                  <a:schemeClr val="tx1"/>
                </a:solidFill>
                <a:latin typeface="Helvetica" pitchFamily="2" charset="0"/>
              </a:rPr>
              <a:t>GOAL:</a:t>
            </a:r>
          </a:p>
          <a:p>
            <a:pPr marL="114300" algn="ctr"/>
            <a:endParaRPr lang="en-US" sz="4400" b="1" dirty="0">
              <a:solidFill>
                <a:schemeClr val="tx1"/>
              </a:solidFill>
              <a:latin typeface="Helvetica" pitchFamily="2" charset="0"/>
            </a:endParaRPr>
          </a:p>
          <a:p>
            <a:pPr marL="114300" algn="ctr"/>
            <a:r>
              <a:rPr lang="en-US" sz="3600" dirty="0">
                <a:solidFill>
                  <a:schemeClr val="tx1"/>
                </a:solidFill>
                <a:latin typeface="Helvetica" pitchFamily="2" charset="0"/>
              </a:rPr>
              <a:t>utilize the APOGEE dataset to characterize components and orbits of binary systems within the Milky Way and in Milky Way satellites galaxies</a:t>
            </a:r>
          </a:p>
          <a:p>
            <a:pPr marL="114300" algn="ctr"/>
            <a:endParaRPr lang="en-US" sz="3600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441AFE-36B3-B14E-86BB-A46034E45466}"/>
              </a:ext>
            </a:extLst>
          </p:cNvPr>
          <p:cNvSpPr txBox="1">
            <a:spLocks/>
          </p:cNvSpPr>
          <p:nvPr/>
        </p:nvSpPr>
        <p:spPr>
          <a:xfrm>
            <a:off x="228600" y="228601"/>
            <a:ext cx="8686800" cy="1113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350"/>
              </a:spcBef>
            </a:pPr>
            <a:r>
              <a:rPr lang="en-US" sz="3600" dirty="0">
                <a:latin typeface="Helvetica" pitchFamily="2" charset="0"/>
              </a:rPr>
              <a:t>Impact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C2333-A898-0541-9610-E8D02AE6C245}"/>
              </a:ext>
            </a:extLst>
          </p:cNvPr>
          <p:cNvSpPr txBox="1">
            <a:spLocks/>
          </p:cNvSpPr>
          <p:nvPr/>
        </p:nvSpPr>
        <p:spPr>
          <a:xfrm>
            <a:off x="228600" y="1342008"/>
            <a:ext cx="8686587" cy="3371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 pitchFamily="2" charset="0"/>
              </a:rPr>
              <a:t>Two candidate quadruple systems in a catalog of wide binaries</a:t>
            </a:r>
          </a:p>
          <a:p>
            <a:r>
              <a:rPr lang="en-US" sz="2400" dirty="0">
                <a:latin typeface="Helvetica" pitchFamily="2" charset="0"/>
              </a:rPr>
              <a:t>Keplerian orbital parameters for a symbiotic binary outside of our Milky Way, evidence for an eclipsing symbiotic</a:t>
            </a:r>
          </a:p>
          <a:p>
            <a:r>
              <a:rPr lang="en-US" sz="2400" dirty="0">
                <a:latin typeface="Helvetica" pitchFamily="2" charset="0"/>
              </a:rPr>
              <a:t>Method by which to constrain the relative multiplicity frequencies of LMC and SMC, candidate substellar- and stellar-mass companions for follow-up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98EF153-D248-B842-80ED-F26C5FF4ED53}"/>
              </a:ext>
            </a:extLst>
          </p:cNvPr>
          <p:cNvSpPr txBox="1">
            <a:spLocks/>
          </p:cNvSpPr>
          <p:nvPr/>
        </p:nvSpPr>
        <p:spPr>
          <a:xfrm>
            <a:off x="3536037" y="236629"/>
            <a:ext cx="530746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accent5"/>
                </a:solidFill>
                <a:latin typeface="Helvetica" pitchFamily="2" charset="0"/>
              </a:rPr>
              <a:t>Thank you!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B620C-1D6A-5B48-8D1F-893858E58B54}"/>
              </a:ext>
            </a:extLst>
          </p:cNvPr>
          <p:cNvSpPr txBox="1"/>
          <p:nvPr/>
        </p:nvSpPr>
        <p:spPr>
          <a:xfrm>
            <a:off x="136234" y="4672677"/>
            <a:ext cx="47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43436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22855</TotalTime>
  <Words>366</Words>
  <Application>Microsoft Macintosh PowerPoint</Application>
  <PresentationFormat>On-screen Show (16:9)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Office Theme</vt:lpstr>
      <vt:lpstr>New York City transit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Giant Meal Fit for a Dwarf: Symbiotic Binary Stars Beyond the Milky Way</dc:title>
  <dc:creator>Lewis, Hannah Marie (hml8vf)</dc:creator>
  <cp:lastModifiedBy>Lewis, Hannah Marie (hml8vf)</cp:lastModifiedBy>
  <cp:revision>438</cp:revision>
  <dcterms:created xsi:type="dcterms:W3CDTF">2021-01-08T01:21:00Z</dcterms:created>
  <dcterms:modified xsi:type="dcterms:W3CDTF">2021-07-14T02:26:09Z</dcterms:modified>
</cp:coreProperties>
</file>